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15" r:id="rId1"/>
  </p:sldMasterIdLst>
  <p:notesMasterIdLst>
    <p:notesMasterId r:id="rId39"/>
  </p:notesMasterIdLst>
  <p:handoutMasterIdLst>
    <p:handoutMasterId r:id="rId40"/>
  </p:handoutMasterIdLst>
  <p:sldIdLst>
    <p:sldId id="343" r:id="rId2"/>
    <p:sldId id="344" r:id="rId3"/>
    <p:sldId id="535" r:id="rId4"/>
    <p:sldId id="553" r:id="rId5"/>
    <p:sldId id="554" r:id="rId6"/>
    <p:sldId id="556" r:id="rId7"/>
    <p:sldId id="579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72" r:id="rId16"/>
    <p:sldId id="574" r:id="rId17"/>
    <p:sldId id="575" r:id="rId18"/>
    <p:sldId id="576" r:id="rId19"/>
    <p:sldId id="578" r:id="rId20"/>
    <p:sldId id="552" r:id="rId21"/>
    <p:sldId id="577" r:id="rId22"/>
    <p:sldId id="580" r:id="rId23"/>
    <p:sldId id="581" r:id="rId24"/>
    <p:sldId id="582" r:id="rId25"/>
    <p:sldId id="583" r:id="rId26"/>
    <p:sldId id="584" r:id="rId27"/>
    <p:sldId id="585" r:id="rId28"/>
    <p:sldId id="571" r:id="rId29"/>
    <p:sldId id="586" r:id="rId30"/>
    <p:sldId id="587" r:id="rId31"/>
    <p:sldId id="588" r:id="rId32"/>
    <p:sldId id="592" r:id="rId33"/>
    <p:sldId id="589" r:id="rId34"/>
    <p:sldId id="590" r:id="rId35"/>
    <p:sldId id="593" r:id="rId36"/>
    <p:sldId id="591" r:id="rId37"/>
    <p:sldId id="540" r:id="rId38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Maxwell Milne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27056"/>
    <a:srgbClr val="FF3300"/>
    <a:srgbClr val="990000"/>
    <a:srgbClr val="66FFFF"/>
    <a:srgbClr val="FFCC99"/>
    <a:srgbClr val="660033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6374" autoAdjust="0"/>
  </p:normalViewPr>
  <p:slideViewPr>
    <p:cSldViewPr>
      <p:cViewPr varScale="1">
        <p:scale>
          <a:sx n="106" d="100"/>
          <a:sy n="106" d="100"/>
        </p:scale>
        <p:origin x="624" y="96"/>
      </p:cViewPr>
      <p:guideLst>
        <p:guide orient="horz" pos="1480"/>
        <p:guide pos="17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076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9E634D5-58B2-4BF5-AAE0-E363A2BC905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3637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895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4953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48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B93944-1A89-4CB8-8464-19A8A0E89F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407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" y="762000"/>
            <a:ext cx="6635750" cy="3733800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1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B93944-1A89-4CB8-8464-19A8A0E89FC4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803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032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89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187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403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550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447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438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56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328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490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19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ko-KR" altLang="en-US"/>
              <a:t>인하대학교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ko-KR" altLang="en-US"/>
              <a:t>정보통신공학부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6BF0CF2A-CDCB-41E9-8DF5-430C5E4E497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657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6" r:id="rId1"/>
    <p:sldLayoutId id="2147485117" r:id="rId2"/>
    <p:sldLayoutId id="2147485118" r:id="rId3"/>
    <p:sldLayoutId id="2147485119" r:id="rId4"/>
    <p:sldLayoutId id="2147485120" r:id="rId5"/>
    <p:sldLayoutId id="2147485121" r:id="rId6"/>
    <p:sldLayoutId id="2147485122" r:id="rId7"/>
    <p:sldLayoutId id="2147485123" r:id="rId8"/>
    <p:sldLayoutId id="2147485124" r:id="rId9"/>
    <p:sldLayoutId id="2147485125" r:id="rId10"/>
    <p:sldLayoutId id="21474851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icholas.carlini.com/writing/2020/digital-logic-game-of-life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golly.sourceforge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waylife.com/book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hyperlink" Target="http://ccl.northwestern.edu/netlogo/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hyperlink" Target="http://ccl.northwestern.edu/netlogo/models/RiverMeanders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hyperlink" Target="http://ccl.northwestern.edu/netlogo/models/WolfSheepSimple5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us_textil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3.png"/><Relationship Id="rId4" Type="http://schemas.openxmlformats.org/officeDocument/2006/relationships/hyperlink" Target="https://distill.pub/2020/selforg/mnis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hyperlink" Target="https://distill.pub/2020/growing-ca/" TargetMode="Externa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37.png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video" Target="../media/media13.mp4"/><Relationship Id="rId5" Type="http://schemas.microsoft.com/office/2007/relationships/media" Target="../media/media13.mp4"/><Relationship Id="rId10" Type="http://schemas.openxmlformats.org/officeDocument/2006/relationships/image" Target="../media/image31.png"/><Relationship Id="rId4" Type="http://schemas.openxmlformats.org/officeDocument/2006/relationships/video" Target="../media/media12.mp4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5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video" Target="../media/media16.mp4"/><Relationship Id="rId5" Type="http://schemas.microsoft.com/office/2007/relationships/media" Target="../media/media16.mp4"/><Relationship Id="rId10" Type="http://schemas.openxmlformats.org/officeDocument/2006/relationships/image" Target="../media/image35.png"/><Relationship Id="rId4" Type="http://schemas.openxmlformats.org/officeDocument/2006/relationships/video" Target="../media/media15.mp4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shorturl.at/t20f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waylife.com/book/" TargetMode="External"/><Relationship Id="rId2" Type="http://schemas.openxmlformats.org/officeDocument/2006/relationships/hyperlink" Target="https://arxiv.org/abs/2502.18738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openxmlformats.org/officeDocument/2006/relationships/hyperlink" Target="https://unasanu.xyz/en/" TargetMode="External"/><Relationship Id="rId4" Type="http://schemas.openxmlformats.org/officeDocument/2006/relationships/hyperlink" Target="https://www.wolframscience.com/nk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playgameoflife.com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 descr="Sphere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altLang="ko-KR" sz="4400" dirty="0"/>
              <a:t>Emergent Properties of</a:t>
            </a:r>
            <a:br>
              <a:rPr lang="en-GB" altLang="ko-KR" sz="4400" dirty="0"/>
            </a:br>
            <a:r>
              <a:rPr lang="en-GB" altLang="ko-KR" sz="4400" dirty="0"/>
              <a:t>Cellular Automaton</a:t>
            </a:r>
            <a:endParaRPr lang="ko-KR" altLang="en-US" sz="4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985F638-4585-4AD5-94A4-5DE2CDA778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Sarvar Abdullaev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5214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AE7A-85E7-DEE7-A7B9-0ADFEA0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Game of Life – Generating/Blocking Signals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2E3B2F-C846-1FF0-5F75-B9631F73B4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1624" y="4202056"/>
            <a:ext cx="2381250" cy="1714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8C842-34C8-1F99-78EB-CCFADC2E4727}"/>
              </a:ext>
            </a:extLst>
          </p:cNvPr>
          <p:cNvSpPr txBox="1"/>
          <p:nvPr/>
        </p:nvSpPr>
        <p:spPr>
          <a:xfrm>
            <a:off x="5303912" y="289500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Gospel’s glider gun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C26C4-561B-18B0-599F-6E50B25FD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08" y="1559652"/>
            <a:ext cx="3646364" cy="1312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F5B86-0A0B-5656-179C-E92A859465EC}"/>
              </a:ext>
            </a:extLst>
          </p:cNvPr>
          <p:cNvSpPr txBox="1"/>
          <p:nvPr/>
        </p:nvSpPr>
        <p:spPr>
          <a:xfrm>
            <a:off x="2927648" y="36189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Generating signals</a:t>
            </a:r>
          </a:p>
        </p:txBody>
      </p:sp>
      <p:pic>
        <p:nvPicPr>
          <p:cNvPr id="8" name="game_of_life2">
            <a:hlinkClick r:id="" action="ppaction://media"/>
            <a:extLst>
              <a:ext uri="{FF2B5EF4-FFF2-40B4-BE49-F238E27FC236}">
                <a16:creationId xmlns:a16="http://schemas.microsoft.com/office/drawing/2014/main" id="{F44CA468-5E2D-F60F-3392-25F401C1A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86890" y="3988289"/>
            <a:ext cx="3252460" cy="2529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233A1-88C8-FA10-B593-1754EEF9A143}"/>
              </a:ext>
            </a:extLst>
          </p:cNvPr>
          <p:cNvSpPr txBox="1"/>
          <p:nvPr/>
        </p:nvSpPr>
        <p:spPr>
          <a:xfrm>
            <a:off x="7392144" y="35079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Blocking signals</a:t>
            </a:r>
          </a:p>
        </p:txBody>
      </p:sp>
    </p:spTree>
    <p:extLst>
      <p:ext uri="{BB962C8B-B14F-4D97-AF65-F5344CB8AC3E}">
        <p14:creationId xmlns:p14="http://schemas.microsoft.com/office/powerpoint/2010/main" val="11019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3553-7E72-F957-ECB3-971872BE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- Collisions</a:t>
            </a:r>
          </a:p>
        </p:txBody>
      </p:sp>
      <p:pic>
        <p:nvPicPr>
          <p:cNvPr id="6" name="game_of_life3">
            <a:hlinkClick r:id="" action="ppaction://media"/>
            <a:extLst>
              <a:ext uri="{FF2B5EF4-FFF2-40B4-BE49-F238E27FC236}">
                <a16:creationId xmlns:a16="http://schemas.microsoft.com/office/drawing/2014/main" id="{B5834CEE-3F9E-9D89-2B18-F5AD5BE886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5400" y="2159000"/>
            <a:ext cx="4521200" cy="3390900"/>
          </a:xfrm>
        </p:spPr>
      </p:pic>
    </p:spTree>
    <p:extLst>
      <p:ext uri="{BB962C8B-B14F-4D97-AF65-F5344CB8AC3E}">
        <p14:creationId xmlns:p14="http://schemas.microsoft.com/office/powerpoint/2010/main" val="255119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6A5C-5377-3ED0-83F4-5BA336C0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– NOT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56A5-6A32-B098-FCF8-9C46634D4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(1) is false, (4) is true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C0BEDB-F703-CB28-FD2F-FD238BE3D5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(1) is true, (4) is false</a:t>
            </a:r>
          </a:p>
        </p:txBody>
      </p:sp>
      <p:pic>
        <p:nvPicPr>
          <p:cNvPr id="6" name="game_of_life4">
            <a:hlinkClick r:id="" action="ppaction://media"/>
            <a:extLst>
              <a:ext uri="{FF2B5EF4-FFF2-40B4-BE49-F238E27FC236}">
                <a16:creationId xmlns:a16="http://schemas.microsoft.com/office/drawing/2014/main" id="{B8E03C2E-5860-8AA7-C039-F8AC73C885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9070" y="2306402"/>
            <a:ext cx="4012055" cy="4202735"/>
          </a:xfrm>
          <a:prstGeom prst="rect">
            <a:avLst/>
          </a:prstGeom>
        </p:spPr>
      </p:pic>
      <p:pic>
        <p:nvPicPr>
          <p:cNvPr id="7" name="game_of_life5">
            <a:hlinkClick r:id="" action="ppaction://media"/>
            <a:extLst>
              <a:ext uri="{FF2B5EF4-FFF2-40B4-BE49-F238E27FC236}">
                <a16:creationId xmlns:a16="http://schemas.microsoft.com/office/drawing/2014/main" id="{AC8F2C3B-24AE-75E2-8CD3-AA353AF05F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4032" y="2306403"/>
            <a:ext cx="4012055" cy="42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3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E28E-2FE8-6217-90D1-091D18CA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– Turing Compete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2A1C62-ABAC-D035-0BB2-805D54DC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also implement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dirty="0" err="1"/>
              <a:t>and</a:t>
            </a:r>
            <a:r>
              <a:rPr lang="en-GB" dirty="0"/>
              <a:t> </a:t>
            </a:r>
            <a:r>
              <a:rPr lang="en-GB" b="1" dirty="0"/>
              <a:t>OR gates</a:t>
            </a:r>
            <a:r>
              <a:rPr lang="en-GB" dirty="0"/>
              <a:t> in Game of Life (</a:t>
            </a:r>
            <a:r>
              <a:rPr lang="en-GB" dirty="0" err="1"/>
              <a:t>GoL</a:t>
            </a:r>
            <a:r>
              <a:rPr lang="en-GB" dirty="0"/>
              <a:t>)</a:t>
            </a:r>
          </a:p>
          <a:p>
            <a:pPr lvl="1"/>
            <a:r>
              <a:rPr lang="en-GB" dirty="0">
                <a:hlinkClick r:id="rId2"/>
              </a:rPr>
              <a:t>https://nicholas.carlini.com/writing/2020/digital-logic-game-of-life.html</a:t>
            </a:r>
            <a:r>
              <a:rPr lang="en-GB" dirty="0"/>
              <a:t> </a:t>
            </a:r>
          </a:p>
          <a:p>
            <a:r>
              <a:rPr lang="en-US" b="1" dirty="0"/>
              <a:t>Glider guns</a:t>
            </a:r>
            <a:r>
              <a:rPr lang="en-US" dirty="0"/>
              <a:t> and </a:t>
            </a:r>
            <a:r>
              <a:rPr lang="en-US" b="1" dirty="0"/>
              <a:t>glider streams</a:t>
            </a:r>
            <a:r>
              <a:rPr lang="en-US" dirty="0"/>
              <a:t> are key building blocks: </a:t>
            </a:r>
          </a:p>
          <a:p>
            <a:pPr lvl="1"/>
            <a:r>
              <a:rPr lang="en-US" dirty="0"/>
              <a:t>by arranging them appropriately, one can encode information flow and construct arbitrary logic circuits.</a:t>
            </a:r>
            <a:endParaRPr lang="en-GB" dirty="0"/>
          </a:p>
          <a:p>
            <a:r>
              <a:rPr lang="en-GB" dirty="0" err="1"/>
              <a:t>GoL</a:t>
            </a:r>
            <a:r>
              <a:rPr lang="en-GB" dirty="0"/>
              <a:t> is </a:t>
            </a:r>
            <a:r>
              <a:rPr lang="en-GB" b="1" dirty="0"/>
              <a:t>Turing Complete</a:t>
            </a:r>
            <a:r>
              <a:rPr lang="en-GB" dirty="0"/>
              <a:t>:</a:t>
            </a:r>
          </a:p>
          <a:p>
            <a:pPr lvl="1"/>
            <a:r>
              <a:rPr lang="en-US" dirty="0"/>
              <a:t>It can simulate </a:t>
            </a:r>
            <a:r>
              <a:rPr lang="en-US" b="1" dirty="0"/>
              <a:t>any computation</a:t>
            </a:r>
            <a:r>
              <a:rPr lang="en-US" dirty="0"/>
              <a:t> that a universal Turing machine can perform, given enough space and time.</a:t>
            </a:r>
          </a:p>
          <a:p>
            <a:pPr lvl="1"/>
            <a:r>
              <a:rPr lang="en-US" dirty="0"/>
              <a:t>It illustrates how </a:t>
            </a:r>
            <a:r>
              <a:rPr lang="en-US" b="1" dirty="0"/>
              <a:t>simple local rules</a:t>
            </a:r>
            <a:r>
              <a:rPr lang="en-US" dirty="0"/>
              <a:t> can yield </a:t>
            </a:r>
            <a:r>
              <a:rPr lang="en-US" b="1" dirty="0"/>
              <a:t>arbitrarily complex global computation.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6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7DE0-FE8B-46E0-3B45-1FCF7CD0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DB8FE-E354-DF95-6426-237C7179C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38" y="1556793"/>
            <a:ext cx="8208912" cy="803151"/>
          </a:xfrm>
        </p:spPr>
        <p:txBody>
          <a:bodyPr/>
          <a:lstStyle/>
          <a:p>
            <a:r>
              <a:rPr lang="en-GB" dirty="0"/>
              <a:t>Golly (</a:t>
            </a:r>
            <a:r>
              <a:rPr lang="en-GB" dirty="0">
                <a:hlinkClick r:id="rId2"/>
              </a:rPr>
              <a:t>https://golly.sourceforge.io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7CD280-60C6-4A48-9374-190D14A5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15" y="2203403"/>
            <a:ext cx="3900668" cy="10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088F998-332B-AC9D-D75F-368CE93F8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17" y="2705213"/>
            <a:ext cx="4320480" cy="335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FBD07C0-758A-8532-86D1-0933019B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780" y="3272210"/>
            <a:ext cx="36195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A0A69-0DF8-61F3-399D-C94E07DAE9D9}"/>
              </a:ext>
            </a:extLst>
          </p:cNvPr>
          <p:cNvSpPr txBox="1"/>
          <p:nvPr/>
        </p:nvSpPr>
        <p:spPr>
          <a:xfrm>
            <a:off x="7417362" y="6045997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https://conwaylife.com/book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286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C5B70-4EE7-ADFF-55AE-1D34DD69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0D93B8-BB68-078F-DA2C-694C79E7F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Modelling Nature using CA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9E6D9E-F644-D735-BB8C-9E144FD421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87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5316-84E4-BFF5-9BC0-0D37698F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and Boiling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0C8BC-5F13-047D-5E43-75CC054C65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simulation depicts a simple cellular automata model that resembles a pot of boiling water. </a:t>
            </a:r>
          </a:p>
          <a:p>
            <a:r>
              <a:rPr lang="en-US" dirty="0"/>
              <a:t>Heat is applied evenly to the entire pot, but:</a:t>
            </a:r>
          </a:p>
          <a:p>
            <a:pPr lvl="1"/>
            <a:r>
              <a:rPr lang="en-US" dirty="0"/>
              <a:t>If all of a cell’s neighbors are at the maximum value of 212, then that cell’s new value will be zero. </a:t>
            </a:r>
          </a:p>
          <a:p>
            <a:pPr lvl="1"/>
            <a:r>
              <a:rPr lang="en-US" dirty="0"/>
              <a:t>At the next tick, the presence of this zero-valued cell will lower the values of the cell’s nearest neighbors. </a:t>
            </a:r>
          </a:p>
          <a:p>
            <a:r>
              <a:rPr lang="en-US" dirty="0"/>
              <a:t>This process is analogous to the way in which a hot enough region of water gives up some heat by forming a bubble of steam. </a:t>
            </a:r>
          </a:p>
          <a:p>
            <a:endParaRPr lang="en-GB" dirty="0"/>
          </a:p>
        </p:txBody>
      </p:sp>
      <p:pic>
        <p:nvPicPr>
          <p:cNvPr id="8" name="boiling">
            <a:hlinkClick r:id="" action="ppaction://media"/>
            <a:extLst>
              <a:ext uri="{FF2B5EF4-FFF2-40B4-BE49-F238E27FC236}">
                <a16:creationId xmlns:a16="http://schemas.microsoft.com/office/drawing/2014/main" id="{39E90647-3F0A-5059-2548-BBA631BCBBE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4008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AE3648-76AE-F894-9DA9-CF5FFFA75072}"/>
              </a:ext>
            </a:extLst>
          </p:cNvPr>
          <p:cNvSpPr txBox="1"/>
          <p:nvPr/>
        </p:nvSpPr>
        <p:spPr>
          <a:xfrm>
            <a:off x="6069339" y="5750422"/>
            <a:ext cx="5530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Wilensky, U. (1999). </a:t>
            </a:r>
            <a:r>
              <a:rPr lang="en-US" sz="1000" dirty="0" err="1"/>
              <a:t>NetLogo</a:t>
            </a:r>
            <a:r>
              <a:rPr lang="en-US" sz="1000" dirty="0"/>
              <a:t>. </a:t>
            </a:r>
            <a:r>
              <a:rPr lang="en-US" sz="1000" dirty="0">
                <a:hlinkClick r:id="rId5"/>
              </a:rPr>
              <a:t>http://ccl.northwestern.edu/netlogo/</a:t>
            </a:r>
            <a:r>
              <a:rPr lang="en-US" sz="1000" dirty="0"/>
              <a:t>. </a:t>
            </a:r>
          </a:p>
          <a:p>
            <a:r>
              <a:rPr lang="en-US" sz="1000" dirty="0"/>
              <a:t>Center for Connected Learning and Computer-Based Modeling, Northwestern University, Evanston, IL. 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932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1E8B-4E1F-9B0D-D404-9BFA3401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River Meanders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2B446-B819-2EB8-7A6F-686EAA8B5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This model demonstrates the meandering of a river along its “middle course” </a:t>
            </a:r>
          </a:p>
          <a:p>
            <a:r>
              <a:rPr lang="en-US" sz="2000" dirty="0"/>
              <a:t>There are three main parts: </a:t>
            </a:r>
          </a:p>
          <a:p>
            <a:pPr lvl="1"/>
            <a:r>
              <a:rPr lang="en-US" sz="1600" b="1" dirty="0"/>
              <a:t>Land patches</a:t>
            </a:r>
            <a:r>
              <a:rPr lang="en-US" sz="1600" dirty="0"/>
              <a:t> – a place where there is no flow</a:t>
            </a:r>
          </a:p>
          <a:p>
            <a:pPr lvl="1"/>
            <a:r>
              <a:rPr lang="en-US" sz="1600" b="1" dirty="0"/>
              <a:t>Water</a:t>
            </a:r>
            <a:r>
              <a:rPr lang="en-US" sz="1600" dirty="0"/>
              <a:t> – a place where there is a flow</a:t>
            </a:r>
          </a:p>
          <a:p>
            <a:pPr lvl="1"/>
            <a:r>
              <a:rPr lang="en-US" sz="1600" b="1" dirty="0"/>
              <a:t>Flow</a:t>
            </a:r>
            <a:r>
              <a:rPr lang="en-US" sz="1600" dirty="0"/>
              <a:t> – moving particle that cause </a:t>
            </a:r>
            <a:r>
              <a:rPr lang="en-US" sz="1600" i="1" dirty="0"/>
              <a:t>deposition</a:t>
            </a:r>
            <a:r>
              <a:rPr lang="en-US" sz="1600" dirty="0"/>
              <a:t> and </a:t>
            </a:r>
            <a:r>
              <a:rPr lang="en-US" sz="1600" i="1" dirty="0"/>
              <a:t>erosion. </a:t>
            </a:r>
          </a:p>
          <a:p>
            <a:pPr lvl="2"/>
            <a:r>
              <a:rPr lang="en-US" sz="1400" dirty="0"/>
              <a:t>Flow moves according to </a:t>
            </a:r>
            <a:r>
              <a:rPr lang="en-US" sz="1400" i="1" dirty="0"/>
              <a:t>flow gradient</a:t>
            </a:r>
            <a:r>
              <a:rPr lang="en-US" sz="1400" dirty="0"/>
              <a:t>.</a:t>
            </a:r>
            <a:endParaRPr lang="en-US" sz="1400" i="1" dirty="0"/>
          </a:p>
          <a:p>
            <a:r>
              <a:rPr lang="en-US" sz="2000" dirty="0"/>
              <a:t>Erosion:</a:t>
            </a:r>
          </a:p>
          <a:p>
            <a:pPr lvl="1"/>
            <a:r>
              <a:rPr lang="en-US" sz="1600" dirty="0"/>
              <a:t>When </a:t>
            </a:r>
            <a:r>
              <a:rPr lang="en-US" sz="1600" b="1" dirty="0"/>
              <a:t>Flow</a:t>
            </a:r>
            <a:r>
              <a:rPr lang="en-US" sz="1600" dirty="0"/>
              <a:t> collides with </a:t>
            </a:r>
            <a:r>
              <a:rPr lang="en-US" sz="1600" b="1" dirty="0"/>
              <a:t>Land, </a:t>
            </a:r>
            <a:r>
              <a:rPr lang="en-US" sz="1600" dirty="0"/>
              <a:t>it “erodes” the </a:t>
            </a:r>
            <a:r>
              <a:rPr lang="en-US" sz="1600" b="1" dirty="0"/>
              <a:t>Land</a:t>
            </a:r>
            <a:r>
              <a:rPr lang="en-US" sz="1600" dirty="0"/>
              <a:t> tile into </a:t>
            </a:r>
            <a:r>
              <a:rPr lang="en-US" sz="1600" b="1" dirty="0"/>
              <a:t>Water</a:t>
            </a:r>
            <a:r>
              <a:rPr lang="en-US" sz="1600" dirty="0"/>
              <a:t> tile</a:t>
            </a:r>
          </a:p>
          <a:p>
            <a:r>
              <a:rPr lang="en-US" sz="2000" dirty="0"/>
              <a:t>Deposition:</a:t>
            </a:r>
          </a:p>
          <a:p>
            <a:pPr lvl="1"/>
            <a:r>
              <a:rPr lang="en-US" sz="1600" dirty="0"/>
              <a:t>Every time tick, 1% sediment is deposited to </a:t>
            </a:r>
            <a:r>
              <a:rPr lang="en-US" sz="1600" b="1" dirty="0"/>
              <a:t>Water</a:t>
            </a:r>
            <a:r>
              <a:rPr lang="en-US" sz="1600" dirty="0"/>
              <a:t>.</a:t>
            </a:r>
          </a:p>
          <a:p>
            <a:pPr lvl="1"/>
            <a:r>
              <a:rPr lang="en-US" sz="1600" b="1" dirty="0"/>
              <a:t>Water</a:t>
            </a:r>
            <a:r>
              <a:rPr lang="en-US" sz="1600" dirty="0"/>
              <a:t> tile turns to </a:t>
            </a:r>
            <a:r>
              <a:rPr lang="en-US" sz="1600" b="1" dirty="0"/>
              <a:t>Land </a:t>
            </a:r>
            <a:r>
              <a:rPr lang="en-US" sz="1600" dirty="0"/>
              <a:t>tile</a:t>
            </a:r>
            <a:r>
              <a:rPr lang="en-US" sz="1600" b="1" dirty="0"/>
              <a:t> </a:t>
            </a:r>
            <a:r>
              <a:rPr lang="en-US" sz="1600" dirty="0"/>
              <a:t>if its sediment is 100%</a:t>
            </a:r>
          </a:p>
          <a:p>
            <a:pPr lvl="1"/>
            <a:r>
              <a:rPr lang="en-US" sz="1600" b="1" dirty="0"/>
              <a:t>Flow </a:t>
            </a:r>
            <a:r>
              <a:rPr lang="en-US" sz="1600" dirty="0"/>
              <a:t>washes away sediment by 15% in </a:t>
            </a:r>
            <a:r>
              <a:rPr lang="en-US" sz="1600" b="1" dirty="0"/>
              <a:t>Water </a:t>
            </a:r>
            <a:r>
              <a:rPr lang="en-US" sz="1600" dirty="0"/>
              <a:t>tile. </a:t>
            </a:r>
          </a:p>
          <a:p>
            <a:pPr lvl="1"/>
            <a:r>
              <a:rPr lang="en-US" sz="1600" dirty="0"/>
              <a:t>If there is no </a:t>
            </a:r>
            <a:r>
              <a:rPr lang="en-US" sz="1600" b="1" dirty="0"/>
              <a:t>Flow</a:t>
            </a:r>
            <a:r>
              <a:rPr lang="en-US" sz="1600" dirty="0"/>
              <a:t> in </a:t>
            </a:r>
            <a:r>
              <a:rPr lang="en-US" sz="1600" b="1" dirty="0"/>
              <a:t>Water</a:t>
            </a:r>
            <a:r>
              <a:rPr lang="en-US" sz="1600" dirty="0"/>
              <a:t>, it gradually turns into </a:t>
            </a:r>
            <a:r>
              <a:rPr lang="en-US" sz="1600" b="1" dirty="0"/>
              <a:t>Land</a:t>
            </a:r>
            <a:r>
              <a:rPr lang="en-US" sz="1600" dirty="0"/>
              <a:t>.</a:t>
            </a:r>
            <a:endParaRPr lang="en-US" sz="1600" b="1" dirty="0"/>
          </a:p>
        </p:txBody>
      </p:sp>
      <p:pic>
        <p:nvPicPr>
          <p:cNvPr id="5" name="river">
            <a:hlinkClick r:id="" action="ppaction://media"/>
            <a:extLst>
              <a:ext uri="{FF2B5EF4-FFF2-40B4-BE49-F238E27FC236}">
                <a16:creationId xmlns:a16="http://schemas.microsoft.com/office/drawing/2014/main" id="{73B22956-69F1-E57C-BAF9-5C39E1C6099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0056" y="1628800"/>
            <a:ext cx="431165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8B1DA-470B-C24B-0AEC-3A647A977D19}"/>
              </a:ext>
            </a:extLst>
          </p:cNvPr>
          <p:cNvSpPr txBox="1"/>
          <p:nvPr/>
        </p:nvSpPr>
        <p:spPr>
          <a:xfrm>
            <a:off x="6312024" y="6021288"/>
            <a:ext cx="5530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Caldeira, F. and Wilensky, U. (2021). </a:t>
            </a:r>
            <a:r>
              <a:rPr lang="en-US" sz="1000" dirty="0" err="1"/>
              <a:t>NetLogo</a:t>
            </a:r>
            <a:r>
              <a:rPr lang="en-US" sz="1000" dirty="0"/>
              <a:t> River Meanders model. </a:t>
            </a:r>
          </a:p>
          <a:p>
            <a:r>
              <a:rPr lang="en-US" sz="1000" dirty="0">
                <a:hlinkClick r:id="rId5"/>
              </a:rPr>
              <a:t>http://ccl.northwestern.edu/netlogo/models/RiverMeanders</a:t>
            </a:r>
            <a:r>
              <a:rPr lang="en-US" sz="1000" dirty="0"/>
              <a:t>. </a:t>
            </a:r>
          </a:p>
          <a:p>
            <a:r>
              <a:rPr lang="en-US" sz="1000" dirty="0"/>
              <a:t>Center for Connected Learning and Computer-Based Modeling, Northwestern University, Evanston, IL. 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5750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6A7A-4005-D238-AA56-A6327D5D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Predator Prey Dynamics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8392-D988-FE92-7E87-21CC1B5FBF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model creates a population of </a:t>
            </a:r>
            <a:r>
              <a:rPr lang="en-US" b="1" dirty="0"/>
              <a:t>Sheep</a:t>
            </a:r>
            <a:r>
              <a:rPr lang="en-US" dirty="0"/>
              <a:t> that wander around the landscape </a:t>
            </a:r>
          </a:p>
          <a:p>
            <a:r>
              <a:rPr lang="en-US" dirty="0"/>
              <a:t>For each step the </a:t>
            </a:r>
            <a:r>
              <a:rPr lang="en-US" b="1" dirty="0"/>
              <a:t>Sheep</a:t>
            </a:r>
            <a:r>
              <a:rPr lang="en-US" dirty="0"/>
              <a:t> take it costs them some energy and if there energy gets too low they die. </a:t>
            </a:r>
          </a:p>
          <a:p>
            <a:r>
              <a:rPr lang="en-US" dirty="0"/>
              <a:t>However, the </a:t>
            </a:r>
            <a:r>
              <a:rPr lang="en-US" b="1" dirty="0"/>
              <a:t>Sheep</a:t>
            </a:r>
            <a:r>
              <a:rPr lang="en-US" dirty="0"/>
              <a:t> can eat </a:t>
            </a:r>
            <a:r>
              <a:rPr lang="en-US" b="1" dirty="0"/>
              <a:t>Grass</a:t>
            </a:r>
            <a:r>
              <a:rPr lang="en-US" dirty="0"/>
              <a:t> in the environment to regain energy and the </a:t>
            </a:r>
            <a:r>
              <a:rPr lang="en-US" b="1" dirty="0"/>
              <a:t>Grass</a:t>
            </a:r>
            <a:r>
              <a:rPr lang="en-US" dirty="0"/>
              <a:t> regrows over time. </a:t>
            </a:r>
          </a:p>
          <a:p>
            <a:r>
              <a:rPr lang="en-US" dirty="0"/>
              <a:t>If the energy of the </a:t>
            </a:r>
            <a:r>
              <a:rPr lang="en-US" b="1" dirty="0"/>
              <a:t>Sheep</a:t>
            </a:r>
            <a:r>
              <a:rPr lang="en-US" dirty="0"/>
              <a:t> gets above a certain level then they can reproduce. </a:t>
            </a:r>
          </a:p>
          <a:p>
            <a:r>
              <a:rPr lang="en-US" b="1" dirty="0"/>
              <a:t>Wolves</a:t>
            </a:r>
            <a:r>
              <a:rPr lang="en-US" dirty="0"/>
              <a:t> have the same behaviors as </a:t>
            </a:r>
            <a:r>
              <a:rPr lang="en-US" b="1" dirty="0"/>
              <a:t>Sheep</a:t>
            </a:r>
            <a:r>
              <a:rPr lang="en-US" dirty="0"/>
              <a:t> except for eating; rather than </a:t>
            </a:r>
            <a:r>
              <a:rPr lang="en-US" b="1" dirty="0"/>
              <a:t>Grass</a:t>
            </a:r>
            <a:r>
              <a:rPr lang="en-US" dirty="0"/>
              <a:t>, they eat </a:t>
            </a:r>
            <a:r>
              <a:rPr lang="en-US" b="1" dirty="0"/>
              <a:t>Sheep</a:t>
            </a:r>
            <a:r>
              <a:rPr lang="en-US" dirty="0"/>
              <a:t>. </a:t>
            </a:r>
          </a:p>
          <a:p>
            <a:endParaRPr lang="en-GB" dirty="0"/>
          </a:p>
        </p:txBody>
      </p:sp>
      <p:pic>
        <p:nvPicPr>
          <p:cNvPr id="5" name="wolves">
            <a:hlinkClick r:id="" action="ppaction://media"/>
            <a:extLst>
              <a:ext uri="{FF2B5EF4-FFF2-40B4-BE49-F238E27FC236}">
                <a16:creationId xmlns:a16="http://schemas.microsoft.com/office/drawing/2014/main" id="{5FE04CFA-9BF6-9EDA-E7F7-535CC1E947D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8297" y="2098675"/>
            <a:ext cx="5181600" cy="26606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B8E29-C589-2230-277B-31A77A0A5338}"/>
              </a:ext>
            </a:extLst>
          </p:cNvPr>
          <p:cNvSpPr txBox="1"/>
          <p:nvPr/>
        </p:nvSpPr>
        <p:spPr>
          <a:xfrm>
            <a:off x="6096000" y="4653136"/>
            <a:ext cx="5864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Wilensky, U. (2007). </a:t>
            </a:r>
            <a:r>
              <a:rPr lang="en-US" sz="1000" dirty="0" err="1"/>
              <a:t>NetLogo</a:t>
            </a:r>
            <a:r>
              <a:rPr lang="en-US" sz="1000" dirty="0"/>
              <a:t> Wolf Sheep Simple 5 model. </a:t>
            </a:r>
          </a:p>
          <a:p>
            <a:r>
              <a:rPr lang="en-US" sz="1000" dirty="0">
                <a:hlinkClick r:id="rId5"/>
              </a:rPr>
              <a:t>http://ccl.northwestern.edu/netlogo/models/WolfSheepSimple5</a:t>
            </a:r>
            <a:r>
              <a:rPr lang="en-US" sz="1000" dirty="0"/>
              <a:t>. </a:t>
            </a:r>
          </a:p>
          <a:p>
            <a:r>
              <a:rPr lang="en-US" sz="1000" dirty="0"/>
              <a:t>Center for Connected Learning and Computer-Based Modeling, Northwestern Institute on Complex Systems, </a:t>
            </a:r>
          </a:p>
          <a:p>
            <a:r>
              <a:rPr lang="en-US" sz="1000" dirty="0"/>
              <a:t>Northwestern University, Evanston, IL.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3795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B668-3C57-E7D7-9D3C-132C5C44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More…</a:t>
            </a:r>
            <a:endParaRPr lang="en-GB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69D3759-5999-4269-E2BD-14593FAB05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95" y="2780928"/>
            <a:ext cx="2521876" cy="189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6B25F-DDEA-70E9-351A-452C23C755EF}"/>
              </a:ext>
            </a:extLst>
          </p:cNvPr>
          <p:cNvSpPr txBox="1"/>
          <p:nvPr/>
        </p:nvSpPr>
        <p:spPr>
          <a:xfrm>
            <a:off x="829587" y="4694714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hlinkClick r:id="rId3" tooltip="Conus textile"/>
              </a:rPr>
              <a:t>Conus textile</a:t>
            </a:r>
            <a:r>
              <a:rPr lang="en-US" sz="1200" dirty="0"/>
              <a:t> exhibits </a:t>
            </a:r>
          </a:p>
          <a:p>
            <a:pPr algn="ctr"/>
            <a:r>
              <a:rPr lang="en-US" sz="1200" dirty="0"/>
              <a:t>a cellular automaton pattern on its shell</a:t>
            </a:r>
            <a:endParaRPr lang="en-GB" sz="1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3DEF6DE-4C50-930C-9AA5-F59691ADA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835" y="2492896"/>
            <a:ext cx="3982148" cy="25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4AB4AD-D77C-270E-3B72-17CCAD0DD66C}"/>
              </a:ext>
            </a:extLst>
          </p:cNvPr>
          <p:cNvSpPr txBox="1"/>
          <p:nvPr/>
        </p:nvSpPr>
        <p:spPr>
          <a:xfrm>
            <a:off x="7489835" y="5000038"/>
            <a:ext cx="4630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stirred BZ reaction mixture showing changes in color over time</a:t>
            </a:r>
            <a:endParaRPr lang="en-GB" sz="11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FA6587B-B1E4-7932-CE8A-DB9707CC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44" y="2752163"/>
            <a:ext cx="2034194" cy="203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D24AA3-EDF6-88D3-47C8-C50A01CBAC61}"/>
              </a:ext>
            </a:extLst>
          </p:cNvPr>
          <p:cNvSpPr txBox="1"/>
          <p:nvPr/>
        </p:nvSpPr>
        <p:spPr>
          <a:xfrm>
            <a:off x="3817589" y="4799983"/>
            <a:ext cx="346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Simulation of fluid flows at micro-level,</a:t>
            </a:r>
          </a:p>
          <a:p>
            <a:pPr algn="ctr"/>
            <a:r>
              <a:rPr lang="en-GB" sz="1200" dirty="0"/>
              <a:t>described by Navier-Stokes equations at macro-level</a:t>
            </a:r>
          </a:p>
        </p:txBody>
      </p:sp>
    </p:spTree>
    <p:extLst>
      <p:ext uri="{BB962C8B-B14F-4D97-AF65-F5344CB8AC3E}">
        <p14:creationId xmlns:p14="http://schemas.microsoft.com/office/powerpoint/2010/main" val="7399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CCB0-D827-40D4-9A6F-E4706F35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ADDC-30A0-4EBC-BA3D-7543DB294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Cellular Automaton?</a:t>
            </a:r>
          </a:p>
          <a:p>
            <a:r>
              <a:rPr lang="en-GB" dirty="0"/>
              <a:t>Modelling Nature using Cellular Automaton</a:t>
            </a:r>
          </a:p>
          <a:p>
            <a:r>
              <a:rPr lang="en-GB" dirty="0"/>
              <a:t>Self-organization in Cellular Automaton</a:t>
            </a:r>
          </a:p>
          <a:p>
            <a:r>
              <a:rPr lang="en-GB" dirty="0"/>
              <a:t>Differential Cellular Automaton (DCA)</a:t>
            </a:r>
          </a:p>
          <a:p>
            <a:r>
              <a:rPr lang="en-GB" b="1" dirty="0" err="1"/>
              <a:t>PyTorchFire</a:t>
            </a:r>
            <a:r>
              <a:rPr lang="en-GB" b="1" dirty="0"/>
              <a:t>: </a:t>
            </a:r>
            <a:r>
              <a:rPr lang="en-GB" dirty="0"/>
              <a:t>DCA based Wildfire Simulator</a:t>
            </a:r>
          </a:p>
          <a:p>
            <a:pPr lvl="1"/>
            <a:r>
              <a:rPr lang="en-GB" dirty="0"/>
              <a:t>Lab: Training and running simulation using </a:t>
            </a:r>
            <a:r>
              <a:rPr lang="en-GB" dirty="0" err="1"/>
              <a:t>PyTorchFire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17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C47C2-069E-E286-4848-EE2BAE4EA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Differential Cellular Automaton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913ABC-8D80-5231-66F5-57358F989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87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8AF245-9E70-77D0-A62A-6281667D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Cellular Automaton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6F98F2-9B2E-F39D-066D-C4C6B3CA09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Cell states are </a:t>
            </a:r>
            <a:r>
              <a:rPr lang="en-US" b="1" dirty="0"/>
              <a:t>not discrete</a:t>
            </a:r>
            <a:r>
              <a:rPr lang="en-US" dirty="0"/>
              <a:t>, but </a:t>
            </a:r>
            <a:r>
              <a:rPr lang="en-US" b="1" dirty="0"/>
              <a:t>continuous functions</a:t>
            </a:r>
            <a:r>
              <a:rPr lang="en-US" dirty="0"/>
              <a:t> that usually represent some physical quantities</a:t>
            </a:r>
          </a:p>
          <a:p>
            <a:pPr lvl="1"/>
            <a:r>
              <a:rPr lang="en-US" dirty="0"/>
              <a:t>Analogous to PDEs used in natural sciences</a:t>
            </a:r>
          </a:p>
          <a:p>
            <a:r>
              <a:rPr lang="en-US" dirty="0"/>
              <a:t>ML models can </a:t>
            </a:r>
            <a:r>
              <a:rPr lang="en-US" b="1" dirty="0"/>
              <a:t>learn</a:t>
            </a:r>
            <a:r>
              <a:rPr lang="en-US" dirty="0"/>
              <a:t> the differential </a:t>
            </a:r>
            <a:r>
              <a:rPr lang="en-US" b="1" dirty="0"/>
              <a:t>update rule</a:t>
            </a:r>
            <a:r>
              <a:rPr lang="en-US" dirty="0"/>
              <a:t> directly from </a:t>
            </a:r>
            <a:r>
              <a:rPr lang="en-US" b="1" dirty="0"/>
              <a:t>data</a:t>
            </a:r>
            <a:r>
              <a:rPr lang="en-US" dirty="0"/>
              <a:t>, instead of handcrafted PDEs.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66574-3B7F-CB8C-BC82-2D5DE6D86AAA}"/>
              </a:ext>
            </a:extLst>
          </p:cNvPr>
          <p:cNvSpPr txBox="1"/>
          <p:nvPr/>
        </p:nvSpPr>
        <p:spPr>
          <a:xfrm>
            <a:off x="6327894" y="5538395"/>
            <a:ext cx="4338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Mordvintsev</a:t>
            </a:r>
            <a:r>
              <a:rPr lang="en-US" sz="1000" dirty="0"/>
              <a:t>, A., Randazzo, E., et al (2020). Self-classifying MNIST Digits, </a:t>
            </a:r>
          </a:p>
          <a:p>
            <a:r>
              <a:rPr lang="en-US" sz="1000" dirty="0">
                <a:hlinkClick r:id="rId4"/>
              </a:rPr>
              <a:t>https://distill.pub/2020/selforg/mnist/</a:t>
            </a:r>
            <a:r>
              <a:rPr lang="en-US" sz="1000" dirty="0"/>
              <a:t>  </a:t>
            </a:r>
            <a:endParaRPr lang="en-GB" sz="1000" dirty="0"/>
          </a:p>
        </p:txBody>
      </p:sp>
      <p:pic>
        <p:nvPicPr>
          <p:cNvPr id="12" name="ce_runs">
            <a:hlinkClick r:id="" action="ppaction://media"/>
            <a:extLst>
              <a:ext uri="{FF2B5EF4-FFF2-40B4-BE49-F238E27FC236}">
                <a16:creationId xmlns:a16="http://schemas.microsoft.com/office/drawing/2014/main" id="{86F21F88-3D29-19D9-3E97-D76CD5C8A40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7050" y="1825625"/>
            <a:ext cx="3251398" cy="3750877"/>
          </a:xfrm>
        </p:spPr>
      </p:pic>
    </p:spTree>
    <p:extLst>
      <p:ext uri="{BB962C8B-B14F-4D97-AF65-F5344CB8AC3E}">
        <p14:creationId xmlns:p14="http://schemas.microsoft.com/office/powerpoint/2010/main" val="20181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139A-9ABE-9B33-0FF3-DA4A60760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86A90-C31A-449A-A2BB-40F8E527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Organization in DCA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04A1E0-F60F-3403-5C09-5606A3D7FB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ML learns </a:t>
            </a:r>
            <a:r>
              <a:rPr lang="en-GB" b="1" dirty="0"/>
              <a:t>uniform rules </a:t>
            </a:r>
            <a:r>
              <a:rPr lang="en-GB" dirty="0"/>
              <a:t>for all cells and executes them in </a:t>
            </a:r>
            <a:r>
              <a:rPr lang="en-GB" b="1" dirty="0"/>
              <a:t>decentralized </a:t>
            </a:r>
            <a:r>
              <a:rPr lang="en-GB" dirty="0"/>
              <a:t>way.</a:t>
            </a:r>
          </a:p>
          <a:p>
            <a:r>
              <a:rPr lang="en-US" dirty="0"/>
              <a:t>Cells interact </a:t>
            </a:r>
            <a:r>
              <a:rPr lang="en-US" b="1" dirty="0"/>
              <a:t>locally</a:t>
            </a:r>
            <a:r>
              <a:rPr lang="en-US" dirty="0"/>
              <a:t> but </a:t>
            </a:r>
            <a:r>
              <a:rPr lang="en-US" b="1" dirty="0"/>
              <a:t>collectively</a:t>
            </a:r>
            <a:r>
              <a:rPr lang="en-US" dirty="0"/>
              <a:t> produce a coherent global structures</a:t>
            </a:r>
            <a:r>
              <a:rPr lang="en-US" b="1" dirty="0"/>
              <a:t>.</a:t>
            </a:r>
          </a:p>
          <a:p>
            <a:r>
              <a:rPr lang="en-US" dirty="0"/>
              <a:t>System </a:t>
            </a:r>
            <a:r>
              <a:rPr lang="en-US" b="1" dirty="0"/>
              <a:t>adapts</a:t>
            </a:r>
            <a:r>
              <a:rPr lang="en-US" dirty="0"/>
              <a:t> and </a:t>
            </a:r>
            <a:r>
              <a:rPr lang="en-US" b="1" dirty="0"/>
              <a:t>regulates</a:t>
            </a:r>
            <a:r>
              <a:rPr lang="en-US" dirty="0"/>
              <a:t> itself</a:t>
            </a:r>
          </a:p>
          <a:p>
            <a:pPr lvl="1"/>
            <a:r>
              <a:rPr lang="en-US" dirty="0"/>
              <a:t>once the </a:t>
            </a:r>
            <a:r>
              <a:rPr lang="en-US" b="1" dirty="0"/>
              <a:t>target pattern</a:t>
            </a:r>
            <a:r>
              <a:rPr lang="en-US" dirty="0"/>
              <a:t> is reached, it </a:t>
            </a:r>
            <a:r>
              <a:rPr lang="en-US" b="1" dirty="0"/>
              <a:t>maintains</a:t>
            </a:r>
            <a:r>
              <a:rPr lang="en-US" dirty="0"/>
              <a:t> and even </a:t>
            </a:r>
            <a:r>
              <a:rPr lang="en-US" b="1" dirty="0"/>
              <a:t>regenerate</a:t>
            </a:r>
            <a:r>
              <a:rPr lang="en-US" dirty="0"/>
              <a:t> after damage</a:t>
            </a:r>
          </a:p>
        </p:txBody>
      </p:sp>
      <p:pic>
        <p:nvPicPr>
          <p:cNvPr id="8" name="lizard">
            <a:hlinkClick r:id="" action="ppaction://media"/>
            <a:extLst>
              <a:ext uri="{FF2B5EF4-FFF2-40B4-BE49-F238E27FC236}">
                <a16:creationId xmlns:a16="http://schemas.microsoft.com/office/drawing/2014/main" id="{E0378AED-1D4D-AFA4-6B5D-57595ABDD58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6080" y="1726557"/>
            <a:ext cx="3852167" cy="38118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DA4903-A93E-E922-8234-C396913EAD7C}"/>
              </a:ext>
            </a:extLst>
          </p:cNvPr>
          <p:cNvSpPr txBox="1"/>
          <p:nvPr/>
        </p:nvSpPr>
        <p:spPr>
          <a:xfrm>
            <a:off x="6327894" y="5538395"/>
            <a:ext cx="4677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Mordvintsev</a:t>
            </a:r>
            <a:r>
              <a:rPr lang="en-US" sz="1000" dirty="0"/>
              <a:t>, A., Randazzo, E., et al (2020). Growing Neural Cellular Automata, </a:t>
            </a:r>
          </a:p>
          <a:p>
            <a:r>
              <a:rPr lang="en-US" sz="1000" dirty="0">
                <a:hlinkClick r:id="rId5"/>
              </a:rPr>
              <a:t>https://distill.pub/2020/growing-ca/</a:t>
            </a:r>
            <a:r>
              <a:rPr lang="en-US" sz="1000" dirty="0"/>
              <a:t>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8356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A36450-34C7-FE24-F8AC-4DE961A0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797AB4-4CA2-FC0F-8962-22B58D5B6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531" y="1825625"/>
            <a:ext cx="100929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32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1C22-8C4E-2BB3-1200-67548902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State and CA rule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825323-F4C0-BDA4-7E87-CAACDD5A0E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cell state is vector with 16 real values.</a:t>
                </a:r>
              </a:p>
              <a:p>
                <a:pPr lvl="1"/>
                <a:r>
                  <a:rPr lang="en-US" dirty="0"/>
                  <a:t>First 3 used for RGB</a:t>
                </a:r>
              </a:p>
              <a:p>
                <a:pPr lvl="1"/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– liveness of cell,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GB" dirty="0"/>
                  <a:t> cell is </a:t>
                </a:r>
                <a:r>
                  <a:rPr lang="en-GB" i="1" dirty="0"/>
                  <a:t>living</a:t>
                </a:r>
                <a:r>
                  <a:rPr lang="en-GB" dirty="0"/>
                  <a:t> and </a:t>
                </a:r>
                <a:r>
                  <a:rPr lang="en-GB" i="1" dirty="0"/>
                  <a:t>mature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5 – 16 are “chemicals”</a:t>
                </a:r>
              </a:p>
              <a:p>
                <a:r>
                  <a:rPr lang="en-GB" b="1" dirty="0"/>
                  <a:t>Perception </a:t>
                </a:r>
                <a:r>
                  <a:rPr lang="en-GB" dirty="0"/>
                  <a:t>concatenates </a:t>
                </a:r>
                <a:r>
                  <a:rPr lang="en-GB" i="1" dirty="0" err="1"/>
                  <a:t>state+gradX+gradY</a:t>
                </a:r>
                <a:r>
                  <a:rPr lang="en-GB" dirty="0"/>
                  <a:t> into 48-dim vector</a:t>
                </a:r>
              </a:p>
              <a:p>
                <a:r>
                  <a:rPr lang="en-GB" b="1" dirty="0"/>
                  <a:t>Update rule </a:t>
                </a:r>
                <a:r>
                  <a:rPr lang="en-GB" dirty="0"/>
                  <a:t>is learned using dense NN outputting 16-dim state increment</a:t>
                </a:r>
              </a:p>
              <a:p>
                <a:r>
                  <a:rPr lang="en-GB" dirty="0"/>
                  <a:t>Cells update </a:t>
                </a:r>
                <a:r>
                  <a:rPr lang="en-GB" b="1" dirty="0"/>
                  <a:t>asynchronously</a:t>
                </a:r>
              </a:p>
              <a:p>
                <a:r>
                  <a:rPr lang="en-GB" dirty="0"/>
                  <a:t>Masking is used to </a:t>
                </a:r>
                <a:r>
                  <a:rPr lang="en-GB" b="1" dirty="0"/>
                  <a:t>force empty cells</a:t>
                </a:r>
                <a:r>
                  <a:rPr lang="en-GB" dirty="0"/>
                  <a:t> to stay 0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825323-F4C0-BDA4-7E87-CAACDD5A0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322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5249C44-88D6-61C6-2BC3-2545ED33BF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7176120" y="1484784"/>
            <a:ext cx="3025552" cy="15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A98C9C-1E92-66A9-4A0C-3E36862B5375}"/>
                  </a:ext>
                </a:extLst>
              </p:cNvPr>
              <p:cNvSpPr txBox="1"/>
              <p:nvPr/>
            </p:nvSpPr>
            <p:spPr>
              <a:xfrm>
                <a:off x="6240016" y="3140968"/>
                <a:ext cx="4646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state </a:t>
                </a:r>
                <a:r>
                  <a:rPr lang="en-US" dirty="0"/>
                  <a:t>→ 0.00 when no </a:t>
                </a:r>
                <a:r>
                  <a:rPr lang="en-US" dirty="0" err="1"/>
                  <a:t>neighbour</a:t>
                </a:r>
                <a:r>
                  <a:rPr lang="en-US" dirty="0"/>
                  <a:t> with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GB" sz="1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A98C9C-1E92-66A9-4A0C-3E36862B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3140968"/>
                <a:ext cx="4646208" cy="369332"/>
              </a:xfrm>
              <a:prstGeom prst="rect">
                <a:avLst/>
              </a:prstGeom>
              <a:blipFill>
                <a:blip r:embed="rId5"/>
                <a:stretch>
                  <a:fillRect l="-1181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6EDE24F-1600-0EAB-F923-71429F56C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603" y="3789040"/>
            <a:ext cx="5181600" cy="1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97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B1A0-6EE4-0A6E-3500-39FF5A41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Instability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11E7-F9B6-A33E-7479-07992D4EC5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Model learned to reach the </a:t>
            </a:r>
            <a:r>
              <a:rPr lang="en-US" b="1" dirty="0"/>
              <a:t>target</a:t>
            </a:r>
            <a:r>
              <a:rPr lang="en-US" dirty="0"/>
              <a:t> at time T</a:t>
            </a:r>
            <a:r>
              <a:rPr lang="en-US" b="1" dirty="0"/>
              <a:t> </a:t>
            </a:r>
            <a:r>
              <a:rPr lang="en-US" dirty="0"/>
              <a:t>from initial </a:t>
            </a:r>
            <a:r>
              <a:rPr lang="en-US" b="1" dirty="0"/>
              <a:t>seed</a:t>
            </a:r>
            <a:r>
              <a:rPr lang="en-US" dirty="0"/>
              <a:t> state.</a:t>
            </a:r>
          </a:p>
          <a:p>
            <a:pPr lvl="1"/>
            <a:r>
              <a:rPr lang="en-US" dirty="0"/>
              <a:t>But it didn’t know how to maintain itself</a:t>
            </a:r>
          </a:p>
          <a:p>
            <a:r>
              <a:rPr lang="en-GB" b="1" dirty="0"/>
              <a:t>Pool of states</a:t>
            </a:r>
            <a:r>
              <a:rPr lang="en-GB" dirty="0"/>
              <a:t> were drawn from intermediate states and fed to model</a:t>
            </a:r>
          </a:p>
          <a:p>
            <a:r>
              <a:rPr lang="en-GB" dirty="0"/>
              <a:t>Model learned how to reach the target from any of its evolutionary stages</a:t>
            </a:r>
          </a:p>
          <a:p>
            <a:pPr lvl="1"/>
            <a:r>
              <a:rPr lang="en-GB" dirty="0"/>
              <a:t>Hence it learned to maintain itself.</a:t>
            </a:r>
          </a:p>
        </p:txBody>
      </p:sp>
      <p:pic>
        <p:nvPicPr>
          <p:cNvPr id="5" name="unstable">
            <a:hlinkClick r:id="" action="ppaction://media"/>
            <a:extLst>
              <a:ext uri="{FF2B5EF4-FFF2-40B4-BE49-F238E27FC236}">
                <a16:creationId xmlns:a16="http://schemas.microsoft.com/office/drawing/2014/main" id="{AE518833-90EC-797E-92F3-C9D302146B4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2200" y="2632075"/>
            <a:ext cx="5181600" cy="2736850"/>
          </a:xfrm>
        </p:spPr>
      </p:pic>
      <p:pic>
        <p:nvPicPr>
          <p:cNvPr id="6" name="pool">
            <a:hlinkClick r:id="" action="ppaction://media"/>
            <a:extLst>
              <a:ext uri="{FF2B5EF4-FFF2-40B4-BE49-F238E27FC236}">
                <a16:creationId xmlns:a16="http://schemas.microsoft.com/office/drawing/2014/main" id="{C455621C-917E-EF81-91F5-D1E200E657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00056" y="1665461"/>
            <a:ext cx="4243735" cy="4243735"/>
          </a:xfrm>
          <a:prstGeom prst="rect">
            <a:avLst/>
          </a:prstGeom>
        </p:spPr>
      </p:pic>
      <p:pic>
        <p:nvPicPr>
          <p:cNvPr id="7" name="train_steps_damage_0">
            <a:hlinkClick r:id="" action="ppaction://media"/>
            <a:extLst>
              <a:ext uri="{FF2B5EF4-FFF2-40B4-BE49-F238E27FC236}">
                <a16:creationId xmlns:a16="http://schemas.microsoft.com/office/drawing/2014/main" id="{8E500FCE-BB45-7C3E-4163-ACD25E59A58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97480" y="2962448"/>
            <a:ext cx="5486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5E03-AACF-5893-26A0-87BDB7EF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Regeneration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FC0FE-5601-E268-CA0C-EC195E29AA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After a model has grown the </a:t>
            </a:r>
            <a:r>
              <a:rPr lang="en-US" b="1" dirty="0"/>
              <a:t>target</a:t>
            </a:r>
            <a:r>
              <a:rPr lang="en-US" dirty="0"/>
              <a:t> pattern from a seed and maintain its form, its ability to </a:t>
            </a:r>
            <a:r>
              <a:rPr lang="en-US" b="1" dirty="0"/>
              <a:t>regenerate</a:t>
            </a:r>
            <a:r>
              <a:rPr lang="en-US" dirty="0"/>
              <a:t> </a:t>
            </a:r>
            <a:r>
              <a:rPr lang="en-US" b="1" dirty="0"/>
              <a:t>after damage</a:t>
            </a:r>
            <a:r>
              <a:rPr lang="en-US" dirty="0"/>
              <a:t> was tested.</a:t>
            </a:r>
          </a:p>
          <a:p>
            <a:pPr lvl="1"/>
            <a:r>
              <a:rPr lang="en-GB" dirty="0"/>
              <a:t>Some models without explicit training were able to </a:t>
            </a:r>
            <a:r>
              <a:rPr lang="en-GB" b="1" dirty="0"/>
              <a:t>recover</a:t>
            </a:r>
          </a:p>
          <a:p>
            <a:r>
              <a:rPr lang="en-GB" dirty="0"/>
              <a:t>Models were </a:t>
            </a:r>
            <a:r>
              <a:rPr lang="en-GB" b="1" dirty="0"/>
              <a:t>randomly damaged</a:t>
            </a:r>
            <a:r>
              <a:rPr lang="en-GB" dirty="0"/>
              <a:t> with </a:t>
            </a:r>
            <a:r>
              <a:rPr lang="en-GB" b="1" dirty="0"/>
              <a:t>circular eraser</a:t>
            </a:r>
            <a:r>
              <a:rPr lang="en-GB" dirty="0"/>
              <a:t> and trained to regenerate.</a:t>
            </a:r>
          </a:p>
          <a:p>
            <a:r>
              <a:rPr lang="en-GB" dirty="0"/>
              <a:t>Models could recover even from </a:t>
            </a:r>
            <a:r>
              <a:rPr lang="en-GB" b="1" dirty="0"/>
              <a:t>rectangular damage</a:t>
            </a:r>
            <a:r>
              <a:rPr lang="en-GB" dirty="0"/>
              <a:t>.</a:t>
            </a:r>
          </a:p>
        </p:txBody>
      </p:sp>
      <p:pic>
        <p:nvPicPr>
          <p:cNvPr id="6" name="regen1">
            <a:hlinkClick r:id="" action="ppaction://media"/>
            <a:extLst>
              <a:ext uri="{FF2B5EF4-FFF2-40B4-BE49-F238E27FC236}">
                <a16:creationId xmlns:a16="http://schemas.microsoft.com/office/drawing/2014/main" id="{61E56F4D-9EF0-ED6F-786F-31F1A28E03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2200" y="2446338"/>
            <a:ext cx="5181600" cy="3108325"/>
          </a:xfrm>
        </p:spPr>
      </p:pic>
      <p:pic>
        <p:nvPicPr>
          <p:cNvPr id="7" name="batches">
            <a:hlinkClick r:id="" action="ppaction://media"/>
            <a:extLst>
              <a:ext uri="{FF2B5EF4-FFF2-40B4-BE49-F238E27FC236}">
                <a16:creationId xmlns:a16="http://schemas.microsoft.com/office/drawing/2014/main" id="{6CBC5D69-943F-51AF-CEAC-F312313FB8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12024" y="3068960"/>
            <a:ext cx="5486400" cy="1371600"/>
          </a:xfrm>
          <a:prstGeom prst="rect">
            <a:avLst/>
          </a:prstGeom>
        </p:spPr>
      </p:pic>
      <p:pic>
        <p:nvPicPr>
          <p:cNvPr id="8" name="regen2">
            <a:hlinkClick r:id="" action="ppaction://media"/>
            <a:extLst>
              <a:ext uri="{FF2B5EF4-FFF2-40B4-BE49-F238E27FC236}">
                <a16:creationId xmlns:a16="http://schemas.microsoft.com/office/drawing/2014/main" id="{904BE5DC-22BF-6E1B-A01D-373BECEB148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12024" y="2276872"/>
            <a:ext cx="533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6D91-6DBD-DFF4-81E5-0F31ADAD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E4C3E-5570-FC5D-BCBF-81BD9A974E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Local rules -&gt; global structure</a:t>
            </a:r>
          </a:p>
          <a:p>
            <a:pPr lvl="1"/>
            <a:r>
              <a:rPr lang="en-US" dirty="0"/>
              <a:t>Complex patterns emerge from simple, shared, local update rules</a:t>
            </a:r>
          </a:p>
          <a:p>
            <a:r>
              <a:rPr lang="en-US" b="1" dirty="0"/>
              <a:t>Learnability</a:t>
            </a:r>
          </a:p>
          <a:p>
            <a:pPr lvl="1"/>
            <a:r>
              <a:rPr lang="en-US" dirty="0"/>
              <a:t>Update rule is learned via gradient descent</a:t>
            </a:r>
          </a:p>
          <a:p>
            <a:r>
              <a:rPr lang="en-US" b="1" dirty="0"/>
              <a:t>Self-organization and robustness</a:t>
            </a:r>
          </a:p>
          <a:p>
            <a:pPr lvl="1"/>
            <a:r>
              <a:rPr lang="en-US" dirty="0"/>
              <a:t>The system naturally develops stable attractors</a:t>
            </a:r>
          </a:p>
          <a:p>
            <a:r>
              <a:rPr lang="en-US" b="1" dirty="0"/>
              <a:t>No central controller</a:t>
            </a:r>
          </a:p>
          <a:p>
            <a:pPr lvl="1"/>
            <a:r>
              <a:rPr lang="en-US" dirty="0"/>
              <a:t>All behavior arises from decentralized, per-cell decisions</a:t>
            </a:r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22A42-EB14-9A35-E672-8113F8548C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Interpretability of computation</a:t>
            </a:r>
          </a:p>
          <a:p>
            <a:pPr lvl="1"/>
            <a:r>
              <a:rPr lang="en-US" dirty="0"/>
              <a:t>Unlike black box deep NNs, DCAs expose internal structure and compact rules.</a:t>
            </a:r>
          </a:p>
          <a:p>
            <a:r>
              <a:rPr lang="en-US" b="1" dirty="0"/>
              <a:t>Mimicking natural processes</a:t>
            </a:r>
          </a:p>
          <a:p>
            <a:pPr lvl="1"/>
            <a:r>
              <a:rPr lang="en-GB" dirty="0"/>
              <a:t>Gradient sensing, regeneration, growth from single seed, endemic characteristics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9C4B9-028F-B789-A93F-A1278FE18CE2}"/>
              </a:ext>
            </a:extLst>
          </p:cNvPr>
          <p:cNvSpPr/>
          <p:nvPr/>
        </p:nvSpPr>
        <p:spPr>
          <a:xfrm>
            <a:off x="6475899" y="4581128"/>
            <a:ext cx="457420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So, let’s put it </a:t>
            </a:r>
          </a:p>
          <a:p>
            <a:pPr algn="ctr"/>
            <a:r>
              <a:rPr lang="en-US" sz="4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to some use, folks!</a:t>
            </a:r>
          </a:p>
        </p:txBody>
      </p:sp>
    </p:spTree>
    <p:extLst>
      <p:ext uri="{BB962C8B-B14F-4D97-AF65-F5344CB8AC3E}">
        <p14:creationId xmlns:p14="http://schemas.microsoft.com/office/powerpoint/2010/main" val="27435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C3699-1702-57B1-9577-7EFD8B60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6EBBF-3EC7-6345-5AC2-2644DA7B6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b="1" dirty="0" err="1"/>
              <a:t>PyTorchFire</a:t>
            </a:r>
            <a:r>
              <a:rPr lang="en-GB" sz="3600" b="1" dirty="0"/>
              <a:t>:</a:t>
            </a:r>
            <a:r>
              <a:rPr lang="en-GB" sz="3600" dirty="0"/>
              <a:t> DCA based Wildfire Simulator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06AB50-64D8-CDAC-EB0F-91AF5074C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1320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47609-EA47-5BAB-EB42-C023C0F0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PyTorchFire</a:t>
            </a:r>
            <a:r>
              <a:rPr lang="en-US" dirty="0"/>
              <a:t>: DCA based Wildfire Simulator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903B-9D9F-A871-0D23-FA196C052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U.S. sees </a:t>
            </a:r>
            <a:r>
              <a:rPr lang="en-US" b="1" dirty="0"/>
              <a:t>~60,000 unwanted wildfires</a:t>
            </a:r>
            <a:r>
              <a:rPr lang="en-US" dirty="0"/>
              <a:t> per year, burning </a:t>
            </a:r>
            <a:r>
              <a:rPr lang="en-US" b="1" dirty="0"/>
              <a:t>~7 million acres</a:t>
            </a:r>
            <a:r>
              <a:rPr lang="en-US" dirty="0"/>
              <a:t> annually.</a:t>
            </a:r>
          </a:p>
          <a:p>
            <a:r>
              <a:rPr lang="en-US" dirty="0"/>
              <a:t>Accurate early-stage predictions are crucial for firefighting, evacuation, and risk assessment.</a:t>
            </a:r>
          </a:p>
          <a:p>
            <a:r>
              <a:rPr lang="en-US" dirty="0"/>
              <a:t>Existing fire-spread models are </a:t>
            </a:r>
            <a:r>
              <a:rPr lang="en-US" b="1" dirty="0"/>
              <a:t>too slow</a:t>
            </a:r>
            <a:r>
              <a:rPr lang="en-US" dirty="0"/>
              <a:t> for real-time, high-resolution simulation.</a:t>
            </a:r>
          </a:p>
          <a:p>
            <a:r>
              <a:rPr lang="en-US" dirty="0"/>
              <a:t>ML surrogate models improve speed but </a:t>
            </a:r>
            <a:r>
              <a:rPr lang="en-US" b="1" dirty="0"/>
              <a:t>do not generalize well</a:t>
            </a:r>
            <a:r>
              <a:rPr lang="en-US" dirty="0"/>
              <a:t> across different ecoregions.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B1827F-09A4-D439-5E25-97E14668ED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7879" y="1825625"/>
            <a:ext cx="5181600" cy="2713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FB266A-0F44-65D4-2C6B-34FBD9F24D6A}"/>
              </a:ext>
            </a:extLst>
          </p:cNvPr>
          <p:cNvSpPr/>
          <p:nvPr/>
        </p:nvSpPr>
        <p:spPr>
          <a:xfrm>
            <a:off x="6206216" y="4286690"/>
            <a:ext cx="5002351" cy="2520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93B4B7-228C-47D1-A57C-AC289396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4641532"/>
            <a:ext cx="2548037" cy="16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93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C47C2-069E-E286-4848-EE2BAE4EA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is Cellular Automaton?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913ABC-8D80-5231-66F5-57358F989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306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4BCD-7DA8-F608-C37B-FA05746D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 and Output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5F70E-F17E-0551-8F34-F18916BA79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Wind velocity – </a:t>
                </a:r>
                <a:r>
                  <a:rPr lang="en-US" dirty="0"/>
                  <a:t>average wind speed per cell, m/s:</a:t>
                </a: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Wind direction – </a:t>
                </a:r>
                <a:r>
                  <a:rPr lang="en-US" dirty="0"/>
                  <a:t>average wind direction (from East), degrees: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dirty="0"/>
              </a:p>
              <a:p>
                <a:r>
                  <a:rPr lang="en-GB" b="1" dirty="0"/>
                  <a:t>Slope –</a:t>
                </a:r>
                <a:r>
                  <a:rPr lang="en-GB" dirty="0"/>
                  <a:t> from current cell to its neighbours, degrees: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b="1" dirty="0"/>
                  <a:t>Canopy</a:t>
                </a:r>
                <a:r>
                  <a:rPr lang="en-GB" dirty="0"/>
                  <a:t> – scaling factor for the type of vegetation: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eg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5F70E-F17E-0551-8F34-F18916BA7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501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15DEC2-6020-DD14-6E9E-70EDB8594CE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b="1" dirty="0"/>
                  <a:t>Density</a:t>
                </a:r>
                <a:r>
                  <a:rPr lang="en-GB" dirty="0"/>
                  <a:t> – scaling factor for the density of vegetation: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den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GB" b="1" dirty="0"/>
                  <a:t>Initial fire</a:t>
                </a:r>
                <a:r>
                  <a:rPr lang="en-GB" dirty="0"/>
                  <a:t> – Boolean raster specifying the region of initial fire: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init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dirty="0"/>
              </a:p>
              <a:p>
                <a:r>
                  <a:rPr lang="en-GB" b="1" dirty="0">
                    <a:solidFill>
                      <a:srgbClr val="C00000"/>
                    </a:solidFill>
                  </a:rPr>
                  <a:t>Model Output </a:t>
                </a:r>
                <a:r>
                  <a:rPr lang="en-GB" dirty="0"/>
                  <a:t>– Boolean raster specifying the region of fire at time 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dirty="0"/>
              </a:p>
              <a:p>
                <a:pPr lvl="1"/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15DEC2-6020-DD14-6E9E-70EDB8594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82" t="-3501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037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6C6B-17FC-A7AE-241D-4C4FCDD4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learns?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38E6A-04CD-9698-1042-29DAEEAB33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The DCA wildfire model learns 4 scalar parameters: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– </a:t>
                </a:r>
                <a:r>
                  <a:rPr lang="en-GB" dirty="0"/>
                  <a:t>scaler for </a:t>
                </a:r>
                <a:r>
                  <a:rPr lang="en-GB" b="1" dirty="0"/>
                  <a:t>wind velocity</a:t>
                </a:r>
                <a:r>
                  <a:rPr lang="en-GB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– </a:t>
                </a:r>
                <a:r>
                  <a:rPr lang="en-GB" dirty="0"/>
                  <a:t>scaler factor for </a:t>
                </a:r>
                <a:r>
                  <a:rPr lang="en-GB" b="1" dirty="0"/>
                  <a:t>wind direction</a:t>
                </a:r>
                <a:r>
                  <a:rPr lang="en-GB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ar-AE" dirty="0"/>
                  <a:t>– </a:t>
                </a:r>
                <a:r>
                  <a:rPr lang="en-GB" dirty="0"/>
                  <a:t>scaler for </a:t>
                </a:r>
                <a:r>
                  <a:rPr lang="en-GB" b="1" dirty="0"/>
                  <a:t>slope</a:t>
                </a:r>
                <a:r>
                  <a:rPr lang="en-GB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ar-AE" dirty="0"/>
                  <a:t>– </a:t>
                </a:r>
                <a:r>
                  <a:rPr lang="en-GB" b="1" dirty="0"/>
                  <a:t>base ignition probability</a:t>
                </a:r>
                <a:r>
                  <a:rPr lang="en-GB" dirty="0"/>
                  <a:t> from a burning cell to a neighbour</a:t>
                </a:r>
              </a:p>
              <a:p>
                <a:r>
                  <a:rPr lang="en-GB" dirty="0"/>
                  <a:t>And fixed parameter: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i="1">
                            <a:solidFill>
                              <a:schemeClr val="accent4"/>
                            </a:solidFill>
                          </a:rPr>
                          <m:t>continue</m:t>
                        </m:r>
                      </m:sub>
                    </m:sSub>
                  </m:oMath>
                </a14:m>
                <a:r>
                  <a:rPr lang="ar-AE" dirty="0"/>
                  <a:t>– </a:t>
                </a:r>
                <a:r>
                  <a:rPr lang="en-GB" dirty="0"/>
                  <a:t>probability that a burning cell </a:t>
                </a:r>
                <a:r>
                  <a:rPr lang="en-GB" b="1" dirty="0"/>
                  <a:t>keeps burning</a:t>
                </a:r>
                <a:r>
                  <a:rPr lang="en-GB" dirty="0"/>
                  <a:t> at next step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38E6A-04CD-9698-1042-29DAEEAB3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3081" r="-2353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EE524BB9-C238-0D36-DBEE-4A4664D386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163" y="1817288"/>
            <a:ext cx="5181600" cy="19090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1A7318-3F84-7982-9EAF-2A79A6805C15}"/>
              </a:ext>
            </a:extLst>
          </p:cNvPr>
          <p:cNvSpPr txBox="1"/>
          <p:nvPr/>
        </p:nvSpPr>
        <p:spPr>
          <a:xfrm>
            <a:off x="6528048" y="4001294"/>
            <a:ext cx="514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Every cell in DCA follows this state transition diagram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87F674-1448-29D3-0579-0ACBEFF33060}"/>
                  </a:ext>
                </a:extLst>
              </p:cNvPr>
              <p:cNvSpPr txBox="1"/>
              <p:nvPr/>
            </p:nvSpPr>
            <p:spPr>
              <a:xfrm>
                <a:off x="9240896" y="1680352"/>
                <a:ext cx="1074845" cy="345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i="1">
                              <a:solidFill>
                                <a:schemeClr val="accent4"/>
                              </a:solidFill>
                            </a:rPr>
                            <m:t>continue</m:t>
                          </m:r>
                        </m:sub>
                      </m:sSub>
                    </m:oMath>
                  </m:oMathPara>
                </a14:m>
                <a:endParaRPr lang="en-GB" sz="1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87F674-1448-29D3-0579-0ACBEFF3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896" y="1680352"/>
                <a:ext cx="1074845" cy="345992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63FED1-E00B-2A3D-804F-7BD4400CBCF0}"/>
                  </a:ext>
                </a:extLst>
              </p:cNvPr>
              <p:cNvSpPr txBox="1"/>
              <p:nvPr/>
            </p:nvSpPr>
            <p:spPr>
              <a:xfrm>
                <a:off x="9552384" y="2771792"/>
                <a:ext cx="1302472" cy="345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ar-AE" sz="16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1600" i="1">
                              <a:solidFill>
                                <a:schemeClr val="accent4"/>
                              </a:solidFill>
                            </a:rPr>
                            <m:t>continue</m:t>
                          </m:r>
                        </m:sub>
                      </m:sSub>
                    </m:oMath>
                  </m:oMathPara>
                </a14:m>
                <a:endParaRPr lang="en-GB" sz="1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63FED1-E00B-2A3D-804F-7BD4400C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2771792"/>
                <a:ext cx="1302472" cy="345992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F71A07-5EC7-84E7-69AE-9DFEDA714283}"/>
                  </a:ext>
                </a:extLst>
              </p:cNvPr>
              <p:cNvSpPr txBox="1"/>
              <p:nvPr/>
            </p:nvSpPr>
            <p:spPr>
              <a:xfrm>
                <a:off x="8404113" y="2581484"/>
                <a:ext cx="824778" cy="380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b="0" i="1" smtClean="0">
                              <a:solidFill>
                                <a:srgbClr val="C00000"/>
                              </a:solidFill>
                            </a:rPr>
                            <m:t>ignite</m:t>
                          </m:r>
                        </m:sub>
                      </m:sSub>
                    </m:oMath>
                  </m:oMathPara>
                </a14:m>
                <a:endParaRPr lang="en-GB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F71A07-5EC7-84E7-69AE-9DFEDA714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113" y="2581484"/>
                <a:ext cx="824778" cy="380617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244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7517-C621-0DCA-6284-A1AB37F7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computes?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8E27E-DEF2-D3D3-A937-727AD85CA90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Model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i="1">
                            <a:solidFill>
                              <a:srgbClr val="C00000"/>
                            </a:solidFill>
                          </a:rPr>
                          <m:t>ignite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each cell:</a:t>
                </a:r>
                <a:endParaRPr lang="en-GB" b="1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GB" sz="2000" dirty="0"/>
                  <a:t>Propagation probability for each neighbour: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 i="1"/>
                          <m:t>prop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ar-AE" sz="1600" i="1"/>
                      <m:t> </m:t>
                    </m:r>
                    <m:d>
                      <m:d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16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600" i="1"/>
                              <m:t>veg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sz="1600" i="1"/>
                      <m:t> </m:t>
                    </m:r>
                    <m:d>
                      <m:d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16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600" i="1"/>
                              <m:t>den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sz="1600" i="1"/>
                      <m:t> 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ar-AE" sz="1600" i="1"/>
                      <m:t> 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1600" i="1" dirty="0">
                        <a:latin typeface="Cambria Math" panose="02040503050406030204" pitchFamily="18" charset="0"/>
                      </a:rPr>
                      <m:t>​=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1600" i="1" dirty="0" err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600" i="1" dirty="0">
                        <a:latin typeface="Cambria Math" panose="02040503050406030204" pitchFamily="18" charset="0"/>
                      </a:rPr>
                      <m:t>​=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sz="2000" dirty="0"/>
                  <a:t>Normalize propagation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GB" sz="1600" i="1"/>
                          <m:t>prop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600" i="1"/>
                          <m:t>prop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ar-AE" sz="1600" i="1"/>
                      <m:t> </m:t>
                    </m:r>
                  </m:oMath>
                </a14:m>
                <a:r>
                  <a:rPr lang="en-GB" sz="1600" dirty="0"/>
                  <a:t>where c≈1.1486</a:t>
                </a:r>
                <a:endParaRPr lang="en-GB" sz="1600" i="1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Aggregate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000" i="1"/>
                          <m:t>prop</m:t>
                        </m:r>
                      </m:sub>
                    </m:sSub>
                  </m:oMath>
                </a14:m>
                <a:r>
                  <a:rPr lang="en-US" sz="2000" dirty="0"/>
                  <a:t> over neighborhood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400" i="1"/>
                          <m:t>ignite</m:t>
                        </m:r>
                        <m:r>
                          <a:rPr lang="en-GB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∏"/>
                        <m:grow m:val="on"/>
                        <m:supHide m:val="on"/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GB" sz="1400" i="1"/>
                          <m:t>neighbors</m:t>
                        </m:r>
                        <m:r>
                          <m:rPr>
                            <m:nor/>
                          </m:rPr>
                          <a:rPr lang="en-GB" sz="1400" i="1"/>
                          <m:t> </m:t>
                        </m:r>
                        <m:r>
                          <m:rPr>
                            <m:nor/>
                          </m:rPr>
                          <a:rPr lang="en-GB" sz="1400" i="1"/>
                          <m:t>of</m:t>
                        </m:r>
                        <m:r>
                          <m:rPr>
                            <m:nor/>
                          </m:rPr>
                          <a:rPr lang="en-GB" sz="1400" i="1"/>
                          <m:t> 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ar-AE" sz="1400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GB" sz="1400" i="1"/>
                          <m:t>prop</m:t>
                        </m:r>
                        <m:r>
                          <a:rPr lang="en-GB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4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8E27E-DEF2-D3D3-A937-727AD85CA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101" b="-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D99978-7222-D4C5-A9A0-B596B18F98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6872"/>
            <a:ext cx="5181600" cy="280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3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F48A-D4CB-B7F9-A65F-919596A3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model learns?</a:t>
            </a:r>
            <a:endParaRPr lang="en-GB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6E6767C-2BC1-53DF-B9F4-73833DB09B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0685" y="1825625"/>
            <a:ext cx="3544629" cy="435133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9F0902E-7FD7-5F56-5EBF-8CE8ACD53A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learns by minimizing </a:t>
            </a:r>
            <a:r>
              <a:rPr lang="en-US" b="1" dirty="0"/>
              <a:t>loss function: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Autograd</a:t>
            </a:r>
            <a:r>
              <a:rPr lang="en-US" dirty="0"/>
              <a:t> calculates gradients</a:t>
            </a:r>
          </a:p>
          <a:p>
            <a:r>
              <a:rPr lang="en-US" dirty="0" err="1"/>
              <a:t>AdamW</a:t>
            </a:r>
            <a:r>
              <a:rPr lang="en-US" dirty="0"/>
              <a:t> optimizes 4 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FFF4F0-D607-D934-3782-1405FBE19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3" y="2924944"/>
            <a:ext cx="58102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83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B8EE-BB0C-8508-3CDF-45AF0632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model performs?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7AB0A-7D5C-C32B-5254-09D47EC6CE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Jaccard index</a:t>
                </a:r>
                <a:r>
                  <a:rPr lang="en-US" dirty="0"/>
                  <a:t> is used for measuring model’s </a:t>
                </a:r>
                <a:r>
                  <a:rPr lang="en-US" b="1" dirty="0"/>
                  <a:t>spatial</a:t>
                </a:r>
                <a:r>
                  <a:rPr lang="en-US" dirty="0"/>
                  <a:t> accuracy: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GB" dirty="0"/>
              </a:p>
              <a:p>
                <a:r>
                  <a:rPr lang="en-GB" b="1" dirty="0"/>
                  <a:t>Manhattan distance</a:t>
                </a:r>
                <a:r>
                  <a:rPr lang="en-GB" dirty="0"/>
                  <a:t> is used for measuring model’s </a:t>
                </a:r>
                <a:r>
                  <a:rPr lang="en-GB" b="1" dirty="0"/>
                  <a:t>temporal</a:t>
                </a:r>
                <a:r>
                  <a:rPr lang="en-GB" dirty="0"/>
                  <a:t> accuracy: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</m:e>
                        </m:d>
                      </m:e>
                    </m:nary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7AB0A-7D5C-C32B-5254-09D47EC6C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293F8F-439B-380C-8B1C-81466DBAC6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61225"/>
            <a:ext cx="5181600" cy="22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4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406D-7D0B-ABB5-96BE-1FBF90E2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8A778D-14EE-078D-B127-1CE8DB800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799" y="1825625"/>
            <a:ext cx="49004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2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FFD6-65CD-1DBE-B0FE-0D77D4A8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and check it!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2AD31-04AD-A2E2-1E75-47E7995E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this link: </a:t>
            </a:r>
            <a:r>
              <a:rPr lang="en-US" dirty="0">
                <a:hlinkClick r:id="rId2"/>
              </a:rPr>
              <a:t>https://shorturl.at/t20fg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 go to my repo directly: github.com/s-</a:t>
            </a:r>
            <a:r>
              <a:rPr lang="en-US" dirty="0" err="1"/>
              <a:t>abdullaev</a:t>
            </a:r>
            <a:r>
              <a:rPr lang="en-US" dirty="0"/>
              <a:t>/</a:t>
            </a:r>
            <a:r>
              <a:rPr lang="en-US" dirty="0" err="1"/>
              <a:t>fire_sim_lecture</a:t>
            </a:r>
            <a:endParaRPr lang="en-US" dirty="0"/>
          </a:p>
          <a:p>
            <a:r>
              <a:rPr lang="en-US" dirty="0"/>
              <a:t>Click this button: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61FF9-43D0-8B20-4145-D3AB8949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356992"/>
            <a:ext cx="65151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38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8568-DCEB-46E7-0ACC-B1F33689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0932-2630-2F5F-2CB4-60AF3D458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7840" cy="4351338"/>
          </a:xfrm>
        </p:spPr>
        <p:txBody>
          <a:bodyPr>
            <a:normAutofit lnSpcReduction="1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PyTorchFire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paper: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https://arxiv.org/abs/2502.18738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DCA simulations:</a:t>
            </a:r>
          </a:p>
          <a:p>
            <a:pPr lvl="1"/>
            <a:r>
              <a:rPr lang="en-GB" dirty="0">
                <a:hlinkClick r:id="rId3"/>
              </a:rPr>
              <a:t>https://distill.pub/2020/growing-ca</a:t>
            </a:r>
          </a:p>
          <a:p>
            <a:pPr lvl="1"/>
            <a:r>
              <a:rPr lang="en-GB" dirty="0">
                <a:hlinkClick r:id="rId3"/>
              </a:rPr>
              <a:t>https://distill.pub/2020/selforg/mnist</a:t>
            </a:r>
          </a:p>
          <a:p>
            <a:pPr lvl="1"/>
            <a:r>
              <a:rPr lang="en-GB" dirty="0">
                <a:hlinkClick r:id="rId3"/>
              </a:rPr>
              <a:t>https://ccl.northwestern.edu/netlogo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Other useful resources: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Stephen Wolfram’s book </a:t>
            </a:r>
          </a:p>
          <a:p>
            <a:pPr lvl="2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https://www.wolframscience.com/nks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Universe as a Number:</a:t>
            </a:r>
          </a:p>
          <a:p>
            <a:pPr lvl="2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https://unasanu.xyz/en/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GB" dirty="0">
              <a:hlinkClick r:id="rId3"/>
            </a:endParaRPr>
          </a:p>
          <a:p>
            <a:pPr lvl="1"/>
            <a:endParaRPr lang="en-GB" dirty="0">
              <a:hlinkClick r:id="rId3"/>
            </a:endParaRP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5C2A22-5803-CE85-8A53-F58CF82636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2096294"/>
            <a:ext cx="30861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91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1454-5D5B-5455-D287-CB9CB856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1D Elementary Cellular Automaton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F4B9AE06-0D27-1D3F-7DD1-8E50B1087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713" y="2276872"/>
            <a:ext cx="5381625" cy="990600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B5E6BA-6E16-5A60-EA4A-64376FBD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74" y="3616184"/>
            <a:ext cx="40767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1454-5D5B-5455-D287-CB9CB856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1D Elementary Cellular Automaton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62544-98BD-99EE-7BC4-9653913A7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382044"/>
            <a:ext cx="4762500" cy="3238500"/>
          </a:xfrm>
        </p:spPr>
      </p:pic>
    </p:spTree>
    <p:extLst>
      <p:ext uri="{BB962C8B-B14F-4D97-AF65-F5344CB8AC3E}">
        <p14:creationId xmlns:p14="http://schemas.microsoft.com/office/powerpoint/2010/main" val="313529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1454-5D5B-5455-D287-CB9CB856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1D Elementary Cellular Automaton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888B24-799E-2589-17F3-E8003CB300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0984" y="1825625"/>
            <a:ext cx="3236032" cy="43513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A6F3C8-349F-FA1D-E9B4-66D182748D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55043" y="1825625"/>
            <a:ext cx="3882414" cy="4351338"/>
          </a:xfrm>
        </p:spPr>
      </p:pic>
    </p:spTree>
    <p:extLst>
      <p:ext uri="{BB962C8B-B14F-4D97-AF65-F5344CB8AC3E}">
        <p14:creationId xmlns:p14="http://schemas.microsoft.com/office/powerpoint/2010/main" val="384017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8D267-306F-8AD4-589F-778CC4A0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F1949A-A887-77F5-9C72-B3EA771AE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Computing using CA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B9FF68-EE9D-2727-0FE4-FF7F5C9CE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86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63C3-981F-9DD0-1F90-2BD07D43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– 2D </a:t>
            </a:r>
            <a:r>
              <a:rPr lang="en-GB" dirty="0" err="1"/>
              <a:t>totalistic</a:t>
            </a:r>
            <a:r>
              <a:rPr lang="en-GB" dirty="0"/>
              <a:t> CA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3345D3-7CE8-71AA-CA9D-1703F1483E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Any live cell with two or three live neighbors survives.</a:t>
            </a:r>
          </a:p>
          <a:p>
            <a:r>
              <a:rPr lang="en-US" dirty="0"/>
              <a:t>Any dead cell with three live neighbors becomes a live cell.</a:t>
            </a:r>
          </a:p>
          <a:p>
            <a:r>
              <a:rPr lang="en-US" dirty="0"/>
              <a:t>All other live cells die in the next generation. Similarly, all other dead cells stay dead.</a:t>
            </a:r>
          </a:p>
          <a:p>
            <a:r>
              <a:rPr lang="en-US" dirty="0"/>
              <a:t>Let’s play:</a:t>
            </a:r>
          </a:p>
          <a:p>
            <a:pPr lvl="1"/>
            <a:r>
              <a:rPr lang="en-GB" dirty="0">
                <a:hlinkClick r:id="rId2"/>
              </a:rPr>
              <a:t>https://playgameoflife.com/</a:t>
            </a:r>
            <a:r>
              <a:rPr lang="en-GB" dirty="0"/>
              <a:t> </a:t>
            </a:r>
          </a:p>
        </p:txBody>
      </p:sp>
      <p:pic>
        <p:nvPicPr>
          <p:cNvPr id="3076" name="Picture 4" descr="Puffer train">
            <a:extLst>
              <a:ext uri="{FF2B5EF4-FFF2-40B4-BE49-F238E27FC236}">
                <a16:creationId xmlns:a16="http://schemas.microsoft.com/office/drawing/2014/main" id="{2EBA0824-0249-92CB-978E-0BFEFFA239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422959"/>
            <a:ext cx="3994575" cy="201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03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A2A8-13A8-5528-6EB2-7526F13A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of Life - Zoo</a:t>
            </a:r>
          </a:p>
        </p:txBody>
      </p:sp>
      <p:pic>
        <p:nvPicPr>
          <p:cNvPr id="19" name="game_of_life">
            <a:hlinkClick r:id="" action="ppaction://media"/>
            <a:extLst>
              <a:ext uri="{FF2B5EF4-FFF2-40B4-BE49-F238E27FC236}">
                <a16:creationId xmlns:a16="http://schemas.microsoft.com/office/drawing/2014/main" id="{C6F6B1E9-ADB4-8706-325E-F864EDEBD6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5388" y="1817688"/>
            <a:ext cx="4613275" cy="4238625"/>
          </a:xfrm>
        </p:spPr>
      </p:pic>
    </p:spTree>
    <p:extLst>
      <p:ext uri="{BB962C8B-B14F-4D97-AF65-F5344CB8AC3E}">
        <p14:creationId xmlns:p14="http://schemas.microsoft.com/office/powerpoint/2010/main" val="400117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38774</TotalTime>
  <Words>1747</Words>
  <Application>Microsoft Office PowerPoint</Application>
  <PresentationFormat>Widescreen</PresentationFormat>
  <Paragraphs>207</Paragraphs>
  <Slides>37</Slides>
  <Notes>2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굴림</vt:lpstr>
      <vt:lpstr>맑은 고딕</vt:lpstr>
      <vt:lpstr>Arial</vt:lpstr>
      <vt:lpstr>Calibri</vt:lpstr>
      <vt:lpstr>Calibri Light</vt:lpstr>
      <vt:lpstr>Cambria Math</vt:lpstr>
      <vt:lpstr>Office Theme</vt:lpstr>
      <vt:lpstr>Emergent Properties of Cellular Automaton</vt:lpstr>
      <vt:lpstr>Outline</vt:lpstr>
      <vt:lpstr>What is Cellular Automaton?</vt:lpstr>
      <vt:lpstr>1D Elementary Cellular Automaton</vt:lpstr>
      <vt:lpstr>1D Elementary Cellular Automaton</vt:lpstr>
      <vt:lpstr>1D Elementary Cellular Automaton</vt:lpstr>
      <vt:lpstr>Computing using CA</vt:lpstr>
      <vt:lpstr>Game of Life – 2D totalistic CA</vt:lpstr>
      <vt:lpstr>Game of Life - Zoo</vt:lpstr>
      <vt:lpstr>Game of Life – Generating/Blocking Signals</vt:lpstr>
      <vt:lpstr>Game of Life - Collisions</vt:lpstr>
      <vt:lpstr>Game of Life – NOT gate</vt:lpstr>
      <vt:lpstr>Game of Life – Turing Compete</vt:lpstr>
      <vt:lpstr>CA Programming Language</vt:lpstr>
      <vt:lpstr>Modelling Nature using CA</vt:lpstr>
      <vt:lpstr>Heat Transfer and Boiling</vt:lpstr>
      <vt:lpstr>River Meanders</vt:lpstr>
      <vt:lpstr>Predator Prey Dynamics</vt:lpstr>
      <vt:lpstr>And Many More…</vt:lpstr>
      <vt:lpstr>Differential Cellular Automaton</vt:lpstr>
      <vt:lpstr>Differential Cellular Automaton</vt:lpstr>
      <vt:lpstr>Self Organization in DCA</vt:lpstr>
      <vt:lpstr>ML Model</vt:lpstr>
      <vt:lpstr>Cell State and CA rule</vt:lpstr>
      <vt:lpstr>Fixing Instability Problem</vt:lpstr>
      <vt:lpstr>Fixing Regeneration Problem</vt:lpstr>
      <vt:lpstr>Key Takeaways</vt:lpstr>
      <vt:lpstr>PyTorchFire: DCA based Wildfire Simulator</vt:lpstr>
      <vt:lpstr>PyTorchFire: DCA based Wildfire Simulator</vt:lpstr>
      <vt:lpstr>Model Inputs and Output</vt:lpstr>
      <vt:lpstr>What model learns?</vt:lpstr>
      <vt:lpstr>What model computes?</vt:lpstr>
      <vt:lpstr>How model learns?</vt:lpstr>
      <vt:lpstr>How model performs?</vt:lpstr>
      <vt:lpstr>Simulation Results</vt:lpstr>
      <vt:lpstr>Let’s run and check it!</vt:lpstr>
      <vt:lpstr>Further Reading</vt:lpstr>
    </vt:vector>
  </TitlesOfParts>
  <Company>IDGproduction2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ced_lec1</dc:title>
  <dc:creator>dorawoot</dc:creator>
  <cp:lastModifiedBy>Sarvar Abdullaev</cp:lastModifiedBy>
  <cp:revision>1216</cp:revision>
  <cp:lastPrinted>2000-08-29T03:17:25Z</cp:lastPrinted>
  <dcterms:created xsi:type="dcterms:W3CDTF">2000-04-26T08:44:08Z</dcterms:created>
  <dcterms:modified xsi:type="dcterms:W3CDTF">2025-11-19T02:12:21Z</dcterms:modified>
</cp:coreProperties>
</file>